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5" d="100"/>
          <a:sy n="75" d="100"/>
        </p:scale>
        <p:origin x="56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0A7133-0901-46ED-8AE4-D04E7596A903}"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DE2709A-15E4-46DA-A3C1-B4653C6A357F}" type="slidenum">
              <a:rPr lang="en-US" smtClean="0"/>
              <a:t>‹#›</a:t>
            </a:fld>
            <a:endParaRPr lang="en-US"/>
          </a:p>
        </p:txBody>
      </p:sp>
    </p:spTree>
    <p:extLst>
      <p:ext uri="{BB962C8B-B14F-4D97-AF65-F5344CB8AC3E}">
        <p14:creationId xmlns:p14="http://schemas.microsoft.com/office/powerpoint/2010/main" val="61996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A7133-0901-46ED-8AE4-D04E7596A903}"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285874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A7133-0901-46ED-8AE4-D04E7596A903}"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147650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A7133-0901-46ED-8AE4-D04E7596A903}" type="datetimeFigureOut">
              <a:rPr lang="en-US" smtClean="0"/>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335384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EC0A7133-0901-46ED-8AE4-D04E7596A903}" type="datetimeFigureOut">
              <a:rPr lang="en-US" smtClean="0"/>
              <a:t>1/21/2025</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DE2709A-15E4-46DA-A3C1-B4653C6A357F}" type="slidenum">
              <a:rPr lang="en-US" smtClean="0"/>
              <a:t>‹#›</a:t>
            </a:fld>
            <a:endParaRPr lang="en-US"/>
          </a:p>
        </p:txBody>
      </p:sp>
    </p:spTree>
    <p:extLst>
      <p:ext uri="{BB962C8B-B14F-4D97-AF65-F5344CB8AC3E}">
        <p14:creationId xmlns:p14="http://schemas.microsoft.com/office/powerpoint/2010/main" val="260390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A7133-0901-46ED-8AE4-D04E7596A903}" type="datetimeFigureOut">
              <a:rPr lang="en-US" smtClean="0"/>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3611245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0A7133-0901-46ED-8AE4-D04E7596A903}" type="datetimeFigureOut">
              <a:rPr lang="en-US" smtClean="0"/>
              <a:t>1/21/2025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403853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0A7133-0901-46ED-8AE4-D04E7596A903}" type="datetimeFigureOut">
              <a:rPr lang="en-US" smtClean="0"/>
              <a:t>1/21/2025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289836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A7133-0901-46ED-8AE4-D04E7596A903}" type="datetimeFigureOut">
              <a:rPr lang="en-US" smtClean="0"/>
              <a:t>1/21/2025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134935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C0A7133-0901-46ED-8AE4-D04E7596A903}" type="datetimeFigureOut">
              <a:rPr lang="en-US" smtClean="0"/>
              <a:t>1/21/2025</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67863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C0A7133-0901-46ED-8AE4-D04E7596A903}" type="datetimeFigureOut">
              <a:rPr lang="en-US" smtClean="0"/>
              <a:t>1/21/2025</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DE2709A-15E4-46DA-A3C1-B4653C6A357F}" type="slidenum">
              <a:rPr lang="en-US" smtClean="0"/>
              <a:t>‹#›</a:t>
            </a:fld>
            <a:endParaRPr lang="en-US"/>
          </a:p>
        </p:txBody>
      </p:sp>
    </p:spTree>
    <p:extLst>
      <p:ext uri="{BB962C8B-B14F-4D97-AF65-F5344CB8AC3E}">
        <p14:creationId xmlns:p14="http://schemas.microsoft.com/office/powerpoint/2010/main" val="154806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C0A7133-0901-46ED-8AE4-D04E7596A903}" type="datetimeFigureOut">
              <a:rPr lang="en-US" smtClean="0"/>
              <a:t>1/21/2025</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DE2709A-15E4-46DA-A3C1-B4653C6A357F}" type="slidenum">
              <a:rPr lang="en-US" smtClean="0"/>
              <a:t>‹#›</a:t>
            </a:fld>
            <a:endParaRPr lang="en-US"/>
          </a:p>
        </p:txBody>
      </p:sp>
    </p:spTree>
    <p:extLst>
      <p:ext uri="{BB962C8B-B14F-4D97-AF65-F5344CB8AC3E}">
        <p14:creationId xmlns:p14="http://schemas.microsoft.com/office/powerpoint/2010/main" val="202556028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249244" y="1951335"/>
            <a:ext cx="7515712" cy="1938992"/>
          </a:xfrm>
          <a:prstGeom prst="rect">
            <a:avLst/>
          </a:prstGeom>
          <a:noFill/>
        </p:spPr>
        <p:txBody>
          <a:bodyPr wrap="non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Money Matters Topic 8</a:t>
            </a:r>
          </a:p>
          <a:p>
            <a:pPr algn="ctr"/>
            <a:r>
              <a:rPr lang="en-US" sz="6000" b="1" cap="none" spc="0" dirty="0" smtClean="0">
                <a:ln w="22225">
                  <a:solidFill>
                    <a:schemeClr val="accent2"/>
                  </a:solidFill>
                  <a:prstDash val="solid"/>
                </a:ln>
                <a:solidFill>
                  <a:schemeClr val="accent2">
                    <a:lumMod val="40000"/>
                    <a:lumOff val="60000"/>
                  </a:schemeClr>
                </a:solidFill>
                <a:effectLst/>
              </a:rPr>
              <a:t>Loans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278785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5200" y="2349500"/>
            <a:ext cx="10236200" cy="3200400"/>
          </a:xfrm>
        </p:spPr>
        <p:txBody>
          <a:bodyPr>
            <a:normAutofit/>
          </a:bodyPr>
          <a:lstStyle/>
          <a:p>
            <a:r>
              <a:rPr lang="en-US" dirty="0"/>
              <a:t>Can help build credit. Many people use them for homes, cars, and various reasons. However, the more you can do without a loan (and interest), the better off </a:t>
            </a:r>
            <a:r>
              <a:rPr lang="en-US" dirty="0" smtClean="0"/>
              <a:t>you’ll </a:t>
            </a:r>
            <a:r>
              <a:rPr lang="en-US" dirty="0"/>
              <a:t>be financially.  Think about companies that offer on the spot tax returns. </a:t>
            </a:r>
          </a:p>
          <a:p>
            <a:r>
              <a:rPr lang="en-US" dirty="0"/>
              <a:t>If you do not repay loans, there are consequences. This could include automobile repossession and mortgage foreclosure. Both hurt your credit score and therefore your future borrowing power. </a:t>
            </a:r>
          </a:p>
          <a:p>
            <a:r>
              <a:rPr lang="en-US" dirty="0"/>
              <a:t>Life insurance can help cover mortgages. Remember Dave Ramsey’s idea of becoming self-insured. </a:t>
            </a:r>
          </a:p>
          <a:p>
            <a:endParaRPr lang="en-US" dirty="0"/>
          </a:p>
        </p:txBody>
      </p:sp>
      <p:sp>
        <p:nvSpPr>
          <p:cNvPr id="5" name="Rectangle 4"/>
          <p:cNvSpPr/>
          <p:nvPr/>
        </p:nvSpPr>
        <p:spPr>
          <a:xfrm>
            <a:off x="1333500" y="1481435"/>
            <a:ext cx="9334499"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Loan Considerations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537438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9000" y="2222500"/>
            <a:ext cx="10401300" cy="1868488"/>
          </a:xfrm>
        </p:spPr>
        <p:txBody>
          <a:bodyPr>
            <a:normAutofit/>
          </a:bodyPr>
          <a:lstStyle/>
          <a:p>
            <a:r>
              <a:rPr lang="en-US" dirty="0"/>
              <a:t>When money is borrowed to pay for something. The repayment usually includes interest. If no assets are discussed, interest is high (example-credit cards). If assets are financed (like a home), interest is lower. Borrowing with something like a home as collateral is called an encumbrance, or lien. If you don’t make the payments, the lender takes the asset. </a:t>
            </a:r>
          </a:p>
        </p:txBody>
      </p:sp>
      <p:sp>
        <p:nvSpPr>
          <p:cNvPr id="4" name="Rectangle 3"/>
          <p:cNvSpPr/>
          <p:nvPr/>
        </p:nvSpPr>
        <p:spPr>
          <a:xfrm>
            <a:off x="1530350" y="1316633"/>
            <a:ext cx="8953500" cy="1015663"/>
          </a:xfrm>
          <a:prstGeom prst="rect">
            <a:avLst/>
          </a:prstGeom>
          <a:noFill/>
        </p:spPr>
        <p:txBody>
          <a:bodyPr wrap="square" lIns="91440" tIns="45720" rIns="91440" bIns="45720">
            <a:spAutoFit/>
          </a:bodyPr>
          <a:lstStyle/>
          <a:p>
            <a:pPr algn="ctr"/>
            <a:r>
              <a:rPr lang="en-US" sz="6000" b="1" cap="none" spc="0" dirty="0" smtClean="0">
                <a:ln w="22225">
                  <a:solidFill>
                    <a:schemeClr val="accent2"/>
                  </a:solidFill>
                  <a:prstDash val="solid"/>
                </a:ln>
                <a:solidFill>
                  <a:schemeClr val="accent2">
                    <a:lumMod val="40000"/>
                    <a:lumOff val="60000"/>
                  </a:schemeClr>
                </a:solidFill>
                <a:effectLst/>
              </a:rPr>
              <a:t>What is a Loan?</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238918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73048" y="2166620"/>
            <a:ext cx="7891272" cy="1033780"/>
          </a:xfrm>
        </p:spPr>
        <p:txBody>
          <a:bodyPr/>
          <a:lstStyle/>
          <a:p>
            <a:r>
              <a:rPr lang="en-US" dirty="0"/>
              <a:t>Can be fixed and will not change or </a:t>
            </a:r>
          </a:p>
          <a:p>
            <a:r>
              <a:rPr lang="en-US" dirty="0"/>
              <a:t>Can be variable and likely tied to federal prime interest</a:t>
            </a:r>
          </a:p>
        </p:txBody>
      </p:sp>
      <p:sp>
        <p:nvSpPr>
          <p:cNvPr id="6" name="Rectangle 5"/>
          <p:cNvSpPr/>
          <p:nvPr/>
        </p:nvSpPr>
        <p:spPr>
          <a:xfrm>
            <a:off x="1714500" y="1278235"/>
            <a:ext cx="7950200" cy="1015663"/>
          </a:xfrm>
          <a:prstGeom prst="rect">
            <a:avLst/>
          </a:prstGeom>
          <a:noFill/>
        </p:spPr>
        <p:txBody>
          <a:bodyPr wrap="square" lIns="91440" tIns="45720" rIns="91440" bIns="45720">
            <a:spAutoFit/>
          </a:bodyPr>
          <a:lstStyle/>
          <a:p>
            <a:pPr algn="ctr"/>
            <a:r>
              <a:rPr lang="en-US" sz="6000" b="1" cap="none" spc="0" dirty="0" smtClean="0">
                <a:ln w="22225">
                  <a:solidFill>
                    <a:schemeClr val="accent2"/>
                  </a:solidFill>
                  <a:prstDash val="solid"/>
                </a:ln>
                <a:solidFill>
                  <a:schemeClr val="accent2">
                    <a:lumMod val="40000"/>
                    <a:lumOff val="60000"/>
                  </a:schemeClr>
                </a:solidFill>
                <a:effectLst/>
              </a:rPr>
              <a:t>Interest Rates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325717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dirty="0"/>
              <a:t>Some common types of non-educational loans will follow</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5319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115820"/>
            <a:ext cx="10274300" cy="2138680"/>
          </a:xfrm>
        </p:spPr>
        <p:txBody>
          <a:bodyPr>
            <a:normAutofit/>
          </a:bodyPr>
          <a:lstStyle/>
          <a:p>
            <a:r>
              <a:rPr lang="en-US" dirty="0"/>
              <a:t>Used to buy a </a:t>
            </a:r>
            <a:r>
              <a:rPr lang="en-US" dirty="0" smtClean="0"/>
              <a:t>car (or other </a:t>
            </a:r>
            <a:r>
              <a:rPr lang="en-US" dirty="0" smtClean="0"/>
              <a:t>vehicle). </a:t>
            </a:r>
            <a:r>
              <a:rPr lang="en-US" dirty="0"/>
              <a:t>Usually the car is the asset and you borrow against the car’s value. Non payment hurts your credit and leads to repossession by lender. </a:t>
            </a:r>
          </a:p>
        </p:txBody>
      </p:sp>
      <p:sp>
        <p:nvSpPr>
          <p:cNvPr id="5" name="Rectangle 4"/>
          <p:cNvSpPr/>
          <p:nvPr/>
        </p:nvSpPr>
        <p:spPr>
          <a:xfrm>
            <a:off x="1879600" y="1240135"/>
            <a:ext cx="8356600"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Auto Loans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69881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963698"/>
            <a:ext cx="10490200" cy="2824202"/>
          </a:xfrm>
        </p:spPr>
        <p:txBody>
          <a:bodyPr>
            <a:normAutofit/>
          </a:bodyPr>
          <a:lstStyle/>
          <a:p>
            <a:r>
              <a:rPr lang="en-US" dirty="0"/>
              <a:t>Higher interest </a:t>
            </a:r>
            <a:r>
              <a:rPr lang="en-US" dirty="0" smtClean="0"/>
              <a:t>because </a:t>
            </a:r>
            <a:r>
              <a:rPr lang="en-US" dirty="0"/>
              <a:t>usually there is no asset for a lien. People use these for a variety of reasons, including vacations, holidays, weddings, emergencies, and home improvements. Generally financially best to avoid if possible. Financial advisors recommend having 6-9 months salary in savings to avoid these. Dave Ramsey says build </a:t>
            </a:r>
            <a:r>
              <a:rPr lang="en-US" dirty="0" smtClean="0"/>
              <a:t>up</a:t>
            </a:r>
            <a:r>
              <a:rPr lang="en-US" dirty="0" smtClean="0"/>
              <a:t> </a:t>
            </a:r>
            <a:r>
              <a:rPr lang="en-US" dirty="0"/>
              <a:t>savings and eventually become self-insured. </a:t>
            </a:r>
          </a:p>
        </p:txBody>
      </p:sp>
      <p:sp>
        <p:nvSpPr>
          <p:cNvPr id="6" name="Rectangle 5"/>
          <p:cNvSpPr/>
          <p:nvPr/>
        </p:nvSpPr>
        <p:spPr>
          <a:xfrm>
            <a:off x="1524000" y="1049635"/>
            <a:ext cx="9004299"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Personal Loans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62614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0100" y="2306598"/>
            <a:ext cx="10629900" cy="2722602"/>
          </a:xfrm>
        </p:spPr>
        <p:txBody>
          <a:bodyPr>
            <a:normAutofit fontScale="92500" lnSpcReduction="10000"/>
          </a:bodyPr>
          <a:lstStyle/>
          <a:p>
            <a:r>
              <a:rPr lang="en-US" dirty="0"/>
              <a:t>Used for homes. Can be fixed rate or variable rate. Be wary of variable rates. Term is usually 20 or 30 years, but others are used sometimes. The home is the asset. Usually financed max is 80% of the home’s value. Better credit leads to better interest rates. Rates are tied to the federal prime rate. Closing costs-have to pay bank and lawyers to process the loan, record it at county, and review legal requirements. Points-pay a percentage up front for lower interest rates. Break even point is in the 6 year range. PMI-private mortgage </a:t>
            </a:r>
            <a:r>
              <a:rPr lang="en-US" dirty="0" smtClean="0"/>
              <a:t>insurance - </a:t>
            </a:r>
            <a:r>
              <a:rPr lang="en-US" dirty="0"/>
              <a:t>A charge used to help protect the lender if payments are not made. Escrow-refers to the way some lenders add taxes and insurance costs to the monthly payment to ensure they get paid. Search for mortgage calculators</a:t>
            </a:r>
            <a:r>
              <a:rPr lang="en-US" dirty="0" smtClean="0"/>
              <a:t>. Many exist, including calculator.net </a:t>
            </a:r>
            <a:r>
              <a:rPr lang="en-US" dirty="0"/>
              <a:t>at the link </a:t>
            </a:r>
            <a:r>
              <a:rPr lang="en-US" dirty="0" smtClean="0"/>
              <a:t>https</a:t>
            </a:r>
            <a:r>
              <a:rPr lang="en-US" dirty="0"/>
              <a:t>://www.calculator.net/mortgage-calculator.html </a:t>
            </a:r>
          </a:p>
        </p:txBody>
      </p:sp>
      <p:sp>
        <p:nvSpPr>
          <p:cNvPr id="5" name="Rectangle 4"/>
          <p:cNvSpPr/>
          <p:nvPr/>
        </p:nvSpPr>
        <p:spPr>
          <a:xfrm>
            <a:off x="1524000" y="1290935"/>
            <a:ext cx="9143999"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Mortgage Loans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462416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2548" y="2281198"/>
            <a:ext cx="10055352" cy="1427202"/>
          </a:xfrm>
        </p:spPr>
        <p:txBody>
          <a:bodyPr>
            <a:normAutofit/>
          </a:bodyPr>
          <a:lstStyle/>
          <a:p>
            <a:r>
              <a:rPr lang="en-US" dirty="0"/>
              <a:t>After a home’s value increases and the mortgage lien decreases, you build home equity. You can borrow against that. Loans and credit lines can be fixed or variable rates. </a:t>
            </a:r>
          </a:p>
        </p:txBody>
      </p:sp>
      <p:sp>
        <p:nvSpPr>
          <p:cNvPr id="5" name="Rectangle 4"/>
          <p:cNvSpPr/>
          <p:nvPr/>
        </p:nvSpPr>
        <p:spPr>
          <a:xfrm>
            <a:off x="1460500" y="1265535"/>
            <a:ext cx="9004299"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Home Equity Loans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99747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5100" y="2370098"/>
            <a:ext cx="9144000" cy="3713202"/>
          </a:xfrm>
        </p:spPr>
        <p:txBody>
          <a:bodyPr>
            <a:normAutofit lnSpcReduction="10000"/>
          </a:bodyPr>
          <a:lstStyle/>
          <a:p>
            <a:r>
              <a:rPr lang="en-US" dirty="0"/>
              <a:t>These show how mortgages (and other loans) are computed. The table shows how interest is paid more than principal at the beginning. It helps to pay loans off early. Why? There is less principal to be compounded over the remaining life of the loan. View examples of mortgages and amortization schedules</a:t>
            </a:r>
            <a:r>
              <a:rPr lang="en-US" dirty="0" smtClean="0"/>
              <a:t>. There are many online sources, including calculator.net at </a:t>
            </a:r>
            <a:r>
              <a:rPr lang="en-US" dirty="0"/>
              <a:t>the link </a:t>
            </a:r>
            <a:r>
              <a:rPr lang="en-US" dirty="0" smtClean="0"/>
              <a:t>                             https</a:t>
            </a:r>
            <a:r>
              <a:rPr lang="en-US" dirty="0"/>
              <a:t>://</a:t>
            </a:r>
            <a:r>
              <a:rPr lang="en-US" dirty="0" smtClean="0"/>
              <a:t>www.calculator.net/mortgage-calculator.html. </a:t>
            </a:r>
          </a:p>
          <a:p>
            <a:r>
              <a:rPr lang="en-US" dirty="0" smtClean="0"/>
              <a:t>Also </a:t>
            </a:r>
            <a:r>
              <a:rPr lang="en-US" dirty="0"/>
              <a:t>view mortgage payoff early sites. </a:t>
            </a:r>
            <a:r>
              <a:rPr lang="en-US" dirty="0" smtClean="0"/>
              <a:t>Again, many exist, including Ramsey solutions, found at </a:t>
            </a:r>
          </a:p>
          <a:p>
            <a:r>
              <a:rPr lang="en-US" dirty="0"/>
              <a:t>https://www.ramseysolutions.com/real-estate/mortgage-payoff-calculator</a:t>
            </a:r>
            <a:endParaRPr lang="en-US" dirty="0" smtClean="0"/>
          </a:p>
          <a:p>
            <a:endParaRPr lang="en-US" dirty="0"/>
          </a:p>
        </p:txBody>
      </p:sp>
      <p:sp>
        <p:nvSpPr>
          <p:cNvPr id="5" name="Rectangle 4"/>
          <p:cNvSpPr/>
          <p:nvPr/>
        </p:nvSpPr>
        <p:spPr>
          <a:xfrm>
            <a:off x="1435100" y="1354435"/>
            <a:ext cx="9144000" cy="1015663"/>
          </a:xfrm>
          <a:prstGeom prst="rect">
            <a:avLst/>
          </a:prstGeom>
          <a:noFill/>
        </p:spPr>
        <p:txBody>
          <a:bodyPr wrap="square" lIns="91440" tIns="45720" rIns="91440" bIns="45720">
            <a:spAutoFit/>
          </a:bodyPr>
          <a:lstStyle/>
          <a:p>
            <a:pPr algn="ctr"/>
            <a:r>
              <a:rPr lang="en-US" sz="6000" b="1" dirty="0" smtClean="0">
                <a:ln w="22225">
                  <a:solidFill>
                    <a:schemeClr val="accent2"/>
                  </a:solidFill>
                  <a:prstDash val="solid"/>
                </a:ln>
                <a:solidFill>
                  <a:schemeClr val="accent2">
                    <a:lumMod val="40000"/>
                    <a:lumOff val="60000"/>
                  </a:schemeClr>
                </a:solidFill>
              </a:rPr>
              <a:t>Amortization Schedules</a:t>
            </a:r>
            <a:endParaRPr lang="en-US" sz="60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9174222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3CE75D-503E-4F03-A2D4-8994AEE659EA}">
  <ds:schemaRefs>
    <ds:schemaRef ds:uri="http://schemas.microsoft.com/sharepoint/v3/contenttype/forms"/>
  </ds:schemaRefs>
</ds:datastoreItem>
</file>

<file path=customXml/itemProps2.xml><?xml version="1.0" encoding="utf-8"?>
<ds:datastoreItem xmlns:ds="http://schemas.openxmlformats.org/officeDocument/2006/customXml" ds:itemID="{C37BADB2-53E1-4EF8-91A3-C1E03925507F}">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6030d41e-2c5e-4c17-aa69-3920c9b4b43e"/>
    <ds:schemaRef ds:uri="http://schemas.openxmlformats.org/package/2006/metadata/core-properties"/>
    <ds:schemaRef ds:uri="8efa2804-0e60-4ae3-80b9-93bd3095a15a"/>
    <ds:schemaRef ds:uri="http://www.w3.org/XML/1998/namespace"/>
  </ds:schemaRefs>
</ds:datastoreItem>
</file>

<file path=customXml/itemProps3.xml><?xml version="1.0" encoding="utf-8"?>
<ds:datastoreItem xmlns:ds="http://schemas.openxmlformats.org/officeDocument/2006/customXml" ds:itemID="{3F27169A-DFBF-4508-B3CB-E88D11805A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81</TotalTime>
  <Words>611</Words>
  <Application>Microsoft Office PowerPoint</Application>
  <PresentationFormat>Widescreen</PresentationFormat>
  <Paragraphs>24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Rockwell</vt:lpstr>
      <vt:lpstr>Rockwell Condensed</vt:lpstr>
      <vt:lpstr>Wingdings</vt:lpstr>
      <vt:lpstr>Wood Type</vt:lpstr>
      <vt:lpstr>PowerPoint Presentation</vt:lpstr>
      <vt:lpstr>PowerPoint Presentation</vt:lpstr>
      <vt:lpstr>PowerPoint Presentation</vt:lpstr>
      <vt:lpstr>Some common types of non-educational loans will follow</vt:lpstr>
      <vt:lpstr>PowerPoint Presentation</vt:lpstr>
      <vt:lpstr>PowerPoint Presentation</vt:lpstr>
      <vt:lpstr>PowerPoint Presentation</vt:lpstr>
      <vt:lpstr>PowerPoint Presentation</vt:lpstr>
      <vt:lpstr>PowerPoint Presentation</vt:lpstr>
      <vt:lpstr>PowerPoint Presentation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9</dc:title>
  <dc:creator>Randy Teter</dc:creator>
  <cp:lastModifiedBy>Randy Teter</cp:lastModifiedBy>
  <cp:revision>14</cp:revision>
  <dcterms:created xsi:type="dcterms:W3CDTF">2022-12-19T20:23:12Z</dcterms:created>
  <dcterms:modified xsi:type="dcterms:W3CDTF">2025-01-21T20:00:14Z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